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1" r:id="rId4"/>
    <p:sldId id="262" r:id="rId5"/>
    <p:sldId id="260" r:id="rId6"/>
    <p:sldId id="259" r:id="rId7"/>
    <p:sldId id="265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79A7"/>
    <a:srgbClr val="3C5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0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1A1BA-61FD-4FE4-8E81-ED23EDAEDD31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EB52C-9EBE-40F6-AC31-94F823F8E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79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1A1BA-61FD-4FE4-8E81-ED23EDAEDD31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EB52C-9EBE-40F6-AC31-94F823F8E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3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1A1BA-61FD-4FE4-8E81-ED23EDAEDD31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EB52C-9EBE-40F6-AC31-94F823F8E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57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1A1BA-61FD-4FE4-8E81-ED23EDAEDD31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EB52C-9EBE-40F6-AC31-94F823F8E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50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1A1BA-61FD-4FE4-8E81-ED23EDAEDD31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EB52C-9EBE-40F6-AC31-94F823F8E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048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1A1BA-61FD-4FE4-8E81-ED23EDAEDD31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EB52C-9EBE-40F6-AC31-94F823F8E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564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1A1BA-61FD-4FE4-8E81-ED23EDAEDD31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EB52C-9EBE-40F6-AC31-94F823F8E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24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1A1BA-61FD-4FE4-8E81-ED23EDAEDD31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EB52C-9EBE-40F6-AC31-94F823F8E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822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1A1BA-61FD-4FE4-8E81-ED23EDAEDD31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EB52C-9EBE-40F6-AC31-94F823F8E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370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1A1BA-61FD-4FE4-8E81-ED23EDAEDD31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EB52C-9EBE-40F6-AC31-94F823F8E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091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1A1BA-61FD-4FE4-8E81-ED23EDAEDD31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EB52C-9EBE-40F6-AC31-94F823F8E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439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D1A1BA-61FD-4FE4-8E81-ED23EDAEDD31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EB52C-9EBE-40F6-AC31-94F823F8E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204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scdb.wustl.edu/data.php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10" Type="http://schemas.openxmlformats.org/officeDocument/2006/relationships/image" Target="../media/image10.jpe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840BB-9BC3-4577-9E7C-3E392307F9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09878E-06F8-4D9F-BD3D-E69C4F57D1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room filled with furniture and a red curtain&#10;&#10;Description automatically generated">
            <a:extLst>
              <a:ext uri="{FF2B5EF4-FFF2-40B4-BE49-F238E27FC236}">
                <a16:creationId xmlns:a16="http://schemas.microsoft.com/office/drawing/2014/main" id="{93C0A1F1-EB1A-4C3A-889F-500BF616F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4"/>
            <a:ext cx="12192000" cy="68557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6FD4F27-2299-411E-919C-5B7B1F09E05A}"/>
              </a:ext>
            </a:extLst>
          </p:cNvPr>
          <p:cNvSpPr/>
          <p:nvPr/>
        </p:nvSpPr>
        <p:spPr>
          <a:xfrm>
            <a:off x="0" y="4520535"/>
            <a:ext cx="12192000" cy="165576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769E58-CE77-434B-8C90-A94BC9FFE810}"/>
              </a:ext>
            </a:extLst>
          </p:cNvPr>
          <p:cNvCxnSpPr/>
          <p:nvPr/>
        </p:nvCxnSpPr>
        <p:spPr>
          <a:xfrm>
            <a:off x="0" y="4506096"/>
            <a:ext cx="12192000" cy="0"/>
          </a:xfrm>
          <a:prstGeom prst="line">
            <a:avLst/>
          </a:prstGeom>
          <a:ln w="38100">
            <a:solidFill>
              <a:schemeClr val="bg1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5B5AD52-3040-48BF-96E1-84014FD8A693}"/>
              </a:ext>
            </a:extLst>
          </p:cNvPr>
          <p:cNvCxnSpPr/>
          <p:nvPr/>
        </p:nvCxnSpPr>
        <p:spPr>
          <a:xfrm>
            <a:off x="-4121" y="6166019"/>
            <a:ext cx="12192000" cy="0"/>
          </a:xfrm>
          <a:prstGeom prst="line">
            <a:avLst/>
          </a:prstGeom>
          <a:ln w="38100">
            <a:solidFill>
              <a:schemeClr val="bg1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44C6E5E-58F3-49A0-85FE-ED90F13D3810}"/>
              </a:ext>
            </a:extLst>
          </p:cNvPr>
          <p:cNvSpPr txBox="1"/>
          <p:nvPr/>
        </p:nvSpPr>
        <p:spPr>
          <a:xfrm>
            <a:off x="749640" y="4927648"/>
            <a:ext cx="10684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Elephant" panose="02020904090505020303" pitchFamily="18" charset="0"/>
              </a:rPr>
              <a:t>Model Rulings of the United States Supreme Court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7C2A1D-4F50-4D5B-861D-13EB0FE20425}"/>
              </a:ext>
            </a:extLst>
          </p:cNvPr>
          <p:cNvSpPr txBox="1"/>
          <p:nvPr/>
        </p:nvSpPr>
        <p:spPr>
          <a:xfrm>
            <a:off x="1383953" y="5424707"/>
            <a:ext cx="94158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Mirella </a:t>
            </a:r>
            <a:r>
              <a:rPr lang="en-US" sz="1050" dirty="0" err="1"/>
              <a:t>Mardakis</a:t>
            </a:r>
            <a:r>
              <a:rPr lang="en-US" sz="1050" dirty="0"/>
              <a:t>, Erica Leon, Emily Tavik</a:t>
            </a:r>
          </a:p>
        </p:txBody>
      </p:sp>
    </p:spTree>
    <p:extLst>
      <p:ext uri="{BB962C8B-B14F-4D97-AF65-F5344CB8AC3E}">
        <p14:creationId xmlns:p14="http://schemas.microsoft.com/office/powerpoint/2010/main" val="2581207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83F21-AE25-4824-9FD8-894ED3CB9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Oyez.</a:t>
            </a:r>
          </a:p>
          <a:p>
            <a:pPr marL="0" indent="0" algn="ctr">
              <a:buNone/>
            </a:pPr>
            <a:r>
              <a:rPr lang="en-US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Oyez.</a:t>
            </a:r>
          </a:p>
          <a:p>
            <a:pPr marL="0" indent="0" algn="ctr">
              <a:buNone/>
            </a:pPr>
            <a:r>
              <a:rPr lang="en-US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Oyez.</a:t>
            </a:r>
          </a:p>
        </p:txBody>
      </p:sp>
    </p:spTree>
    <p:extLst>
      <p:ext uri="{BB962C8B-B14F-4D97-AF65-F5344CB8AC3E}">
        <p14:creationId xmlns:p14="http://schemas.microsoft.com/office/powerpoint/2010/main" val="2316732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8EBE3-A8C4-422F-B494-4FC06A853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CCEBC-ABCF-44A3-BC2A-78110619D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 data regarding on individual Supreme Court Justice votes</a:t>
            </a:r>
          </a:p>
          <a:p>
            <a:pPr lvl="1"/>
            <a:r>
              <a:rPr lang="en-US" dirty="0">
                <a:hlinkClick r:id="rId2"/>
              </a:rPr>
              <a:t>Supreme Court Database </a:t>
            </a:r>
            <a:r>
              <a:rPr lang="en-US" dirty="0"/>
              <a:t>(via Washington University Law)</a:t>
            </a:r>
          </a:p>
          <a:p>
            <a:r>
              <a:rPr lang="en-US" dirty="0"/>
              <a:t>Create a model based on the most recent 8 Justices to understand and predict how each would vote based on the input data</a:t>
            </a:r>
          </a:p>
          <a:p>
            <a:pPr lvl="1"/>
            <a:r>
              <a:rPr lang="en-US" dirty="0"/>
              <a:t>Term</a:t>
            </a:r>
          </a:p>
          <a:p>
            <a:pPr lvl="1"/>
            <a:r>
              <a:rPr lang="en-US" dirty="0"/>
              <a:t>Precedent Alteration</a:t>
            </a:r>
          </a:p>
          <a:p>
            <a:pPr lvl="1"/>
            <a:r>
              <a:rPr lang="en-US" dirty="0"/>
              <a:t>Issue Area</a:t>
            </a:r>
          </a:p>
          <a:p>
            <a:pPr lvl="1"/>
            <a:r>
              <a:rPr lang="en-US" dirty="0"/>
              <a:t>Law Type</a:t>
            </a:r>
          </a:p>
          <a:p>
            <a:pPr lvl="1"/>
            <a:r>
              <a:rPr lang="en-US" dirty="0"/>
              <a:t>Case State Origin</a:t>
            </a:r>
          </a:p>
        </p:txBody>
      </p:sp>
    </p:spTree>
    <p:extLst>
      <p:ext uri="{BB962C8B-B14F-4D97-AF65-F5344CB8AC3E}">
        <p14:creationId xmlns:p14="http://schemas.microsoft.com/office/powerpoint/2010/main" val="1359577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C110-2BA9-4A21-AE84-FE8E5BF84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Tools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A927B-B0B3-44C6-B6C6-F197094FD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Sci-Kit Learn</a:t>
            </a:r>
          </a:p>
          <a:p>
            <a:r>
              <a:rPr lang="en-US" dirty="0"/>
              <a:t>Pandas</a:t>
            </a:r>
          </a:p>
          <a:p>
            <a:r>
              <a:rPr lang="en-US" dirty="0"/>
              <a:t>Tableau</a:t>
            </a:r>
          </a:p>
          <a:p>
            <a:r>
              <a:rPr lang="en-US" dirty="0"/>
              <a:t>HTML/Bootstrap</a:t>
            </a:r>
          </a:p>
          <a:p>
            <a:r>
              <a:rPr lang="en-US" dirty="0"/>
              <a:t>_________________________________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3430815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54175-B8A2-4749-9883-59ADA5457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Mitigating Factors in Ruling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3B7C-AE78-4FD2-8C61-973210F83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Justices vote each year on which of the thousands of cases brought before them to hear. Cases need a 4/9 vote to be heard. </a:t>
            </a:r>
          </a:p>
          <a:p>
            <a:pPr lvl="1"/>
            <a:r>
              <a:rPr lang="en-US" dirty="0"/>
              <a:t>Often, denying to hear a case implies siding with the lower Court’s ruling.</a:t>
            </a:r>
          </a:p>
          <a:p>
            <a:pPr lvl="1"/>
            <a:endParaRPr lang="en-US" dirty="0"/>
          </a:p>
          <a:p>
            <a:r>
              <a:rPr lang="en-US" dirty="0"/>
              <a:t>Theories of Constitutional Interpretation</a:t>
            </a:r>
          </a:p>
          <a:p>
            <a:pPr lvl="1"/>
            <a:r>
              <a:rPr lang="en-US" dirty="0"/>
              <a:t>Originalism</a:t>
            </a:r>
          </a:p>
          <a:p>
            <a:pPr lvl="1"/>
            <a:r>
              <a:rPr lang="en-US" dirty="0"/>
              <a:t>Textualism</a:t>
            </a:r>
          </a:p>
          <a:p>
            <a:pPr lvl="1"/>
            <a:r>
              <a:rPr lang="en-US" dirty="0"/>
              <a:t>Non-Originalist (Living Constitutionalism) </a:t>
            </a:r>
          </a:p>
          <a:p>
            <a:endParaRPr lang="en-US" sz="2400" dirty="0"/>
          </a:p>
          <a:p>
            <a:r>
              <a:rPr lang="en-US" dirty="0"/>
              <a:t>Precedent Alterations</a:t>
            </a:r>
          </a:p>
        </p:txBody>
      </p:sp>
    </p:spTree>
    <p:extLst>
      <p:ext uri="{BB962C8B-B14F-4D97-AF65-F5344CB8AC3E}">
        <p14:creationId xmlns:p14="http://schemas.microsoft.com/office/powerpoint/2010/main" val="3921184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large stone building&#10;&#10;Description automatically generated">
            <a:extLst>
              <a:ext uri="{FF2B5EF4-FFF2-40B4-BE49-F238E27FC236}">
                <a16:creationId xmlns:a16="http://schemas.microsoft.com/office/drawing/2014/main" id="{1D79FB45-DEDC-459F-B8A4-3194E21C35D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85F144-D59B-45BC-876C-976B7F2E3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2017 Supreme Court of the United States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F0F8C279-77B8-4B1D-BF6F-CEE434BFE4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9271782"/>
              </p:ext>
            </p:extLst>
          </p:nvPr>
        </p:nvGraphicFramePr>
        <p:xfrm>
          <a:off x="1655809" y="1970779"/>
          <a:ext cx="8798010" cy="418139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{D03447BB-5D67-496B-8E87-E561075AD55C}</a:tableStyleId>
              </a:tblPr>
              <a:tblGrid>
                <a:gridCol w="1791716">
                  <a:extLst>
                    <a:ext uri="{9D8B030D-6E8A-4147-A177-3AD203B41FA5}">
                      <a16:colId xmlns:a16="http://schemas.microsoft.com/office/drawing/2014/main" val="48504828"/>
                    </a:ext>
                  </a:extLst>
                </a:gridCol>
                <a:gridCol w="1936194">
                  <a:extLst>
                    <a:ext uri="{9D8B030D-6E8A-4147-A177-3AD203B41FA5}">
                      <a16:colId xmlns:a16="http://schemas.microsoft.com/office/drawing/2014/main" val="4159769253"/>
                    </a:ext>
                  </a:extLst>
                </a:gridCol>
                <a:gridCol w="2384565">
                  <a:extLst>
                    <a:ext uri="{9D8B030D-6E8A-4147-A177-3AD203B41FA5}">
                      <a16:colId xmlns:a16="http://schemas.microsoft.com/office/drawing/2014/main" val="2198278516"/>
                    </a:ext>
                  </a:extLst>
                </a:gridCol>
                <a:gridCol w="2685535">
                  <a:extLst>
                    <a:ext uri="{9D8B030D-6E8A-4147-A177-3AD203B41FA5}">
                      <a16:colId xmlns:a16="http://schemas.microsoft.com/office/drawing/2014/main" val="24842488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Justice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Appointed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President Nominated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Constitutional Theory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864985"/>
                  </a:ext>
                </a:extLst>
              </a:tr>
              <a:tr h="473970">
                <a:tc>
                  <a:txBody>
                    <a:bodyPr/>
                    <a:lstStyle/>
                    <a:p>
                      <a:r>
                        <a:rPr lang="en-US" b="1" dirty="0"/>
                        <a:t>          Thomas</a:t>
                      </a:r>
                    </a:p>
                  </a:txBody>
                  <a:tcPr anchor="ctr">
                    <a:solidFill>
                      <a:srgbClr val="4E79A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1991</a:t>
                      </a:r>
                    </a:p>
                  </a:txBody>
                  <a:tcPr anchor="ctr">
                    <a:solidFill>
                      <a:srgbClr val="4E79A7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George H. W. Bush</a:t>
                      </a:r>
                    </a:p>
                  </a:txBody>
                  <a:tcPr anchor="ctr">
                    <a:solidFill>
                      <a:srgbClr val="4E79A7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Originalist</a:t>
                      </a:r>
                    </a:p>
                  </a:txBody>
                  <a:tcPr anchor="ctr">
                    <a:solidFill>
                      <a:srgbClr val="4E79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137937"/>
                  </a:ext>
                </a:extLst>
              </a:tr>
              <a:tr h="476656">
                <a:tc>
                  <a:txBody>
                    <a:bodyPr/>
                    <a:lstStyle/>
                    <a:p>
                      <a:r>
                        <a:rPr lang="en-US" b="1" dirty="0"/>
                        <a:t>          Ginsburg</a:t>
                      </a:r>
                    </a:p>
                  </a:txBody>
                  <a:tcPr anchor="ctr">
                    <a:solidFill>
                      <a:srgbClr val="3C5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1993</a:t>
                      </a:r>
                    </a:p>
                  </a:txBody>
                  <a:tcPr anchor="ctr">
                    <a:solidFill>
                      <a:srgbClr val="3C5C8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Bill Clinton</a:t>
                      </a:r>
                    </a:p>
                  </a:txBody>
                  <a:tcPr anchor="ctr">
                    <a:solidFill>
                      <a:srgbClr val="3C5C8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Non-Originalist</a:t>
                      </a:r>
                    </a:p>
                  </a:txBody>
                  <a:tcPr anchor="ctr">
                    <a:solidFill>
                      <a:srgbClr val="3C5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824426"/>
                  </a:ext>
                </a:extLst>
              </a:tr>
              <a:tr h="486383">
                <a:tc>
                  <a:txBody>
                    <a:bodyPr/>
                    <a:lstStyle/>
                    <a:p>
                      <a:r>
                        <a:rPr lang="en-US" b="1" dirty="0"/>
                        <a:t>          Breyer</a:t>
                      </a:r>
                    </a:p>
                  </a:txBody>
                  <a:tcPr anchor="ctr">
                    <a:solidFill>
                      <a:srgbClr val="4E79A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1994</a:t>
                      </a:r>
                    </a:p>
                  </a:txBody>
                  <a:tcPr anchor="ctr">
                    <a:solidFill>
                      <a:srgbClr val="4E79A7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Bill Clinton</a:t>
                      </a:r>
                    </a:p>
                  </a:txBody>
                  <a:tcPr anchor="ctr">
                    <a:solidFill>
                      <a:srgbClr val="4E79A7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Non-Originalist</a:t>
                      </a:r>
                    </a:p>
                  </a:txBody>
                  <a:tcPr anchor="ctr">
                    <a:solidFill>
                      <a:srgbClr val="4E79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12074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b="1" dirty="0"/>
                        <a:t>          Roberts</a:t>
                      </a:r>
                    </a:p>
                  </a:txBody>
                  <a:tcPr anchor="ctr">
                    <a:solidFill>
                      <a:srgbClr val="3C5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2005</a:t>
                      </a:r>
                    </a:p>
                  </a:txBody>
                  <a:tcPr anchor="ctr">
                    <a:solidFill>
                      <a:srgbClr val="3C5C8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George W. Bush</a:t>
                      </a:r>
                    </a:p>
                  </a:txBody>
                  <a:tcPr anchor="ctr">
                    <a:solidFill>
                      <a:srgbClr val="3C5C8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Non-Originalist</a:t>
                      </a:r>
                    </a:p>
                  </a:txBody>
                  <a:tcPr anchor="ctr">
                    <a:solidFill>
                      <a:srgbClr val="3C5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222878"/>
                  </a:ext>
                </a:extLst>
              </a:tr>
              <a:tr h="476655">
                <a:tc>
                  <a:txBody>
                    <a:bodyPr/>
                    <a:lstStyle/>
                    <a:p>
                      <a:r>
                        <a:rPr lang="en-US" b="1" dirty="0"/>
                        <a:t>          Alito</a:t>
                      </a:r>
                    </a:p>
                  </a:txBody>
                  <a:tcPr anchor="ctr">
                    <a:solidFill>
                      <a:srgbClr val="4E79A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2005</a:t>
                      </a:r>
                    </a:p>
                  </a:txBody>
                  <a:tcPr anchor="ctr">
                    <a:solidFill>
                      <a:srgbClr val="4E79A7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George W. Bush</a:t>
                      </a:r>
                    </a:p>
                  </a:txBody>
                  <a:tcPr anchor="ctr">
                    <a:solidFill>
                      <a:srgbClr val="4E79A7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Practical Originalist</a:t>
                      </a:r>
                    </a:p>
                  </a:txBody>
                  <a:tcPr anchor="ctr">
                    <a:solidFill>
                      <a:srgbClr val="4E79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4156681"/>
                  </a:ext>
                </a:extLst>
              </a:tr>
              <a:tr h="486383">
                <a:tc>
                  <a:txBody>
                    <a:bodyPr/>
                    <a:lstStyle/>
                    <a:p>
                      <a:r>
                        <a:rPr lang="en-US" b="1" dirty="0"/>
                        <a:t>          Sotomayor</a:t>
                      </a:r>
                    </a:p>
                  </a:txBody>
                  <a:tcPr anchor="ctr">
                    <a:solidFill>
                      <a:srgbClr val="3C5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2009</a:t>
                      </a:r>
                    </a:p>
                  </a:txBody>
                  <a:tcPr anchor="ctr">
                    <a:solidFill>
                      <a:srgbClr val="3C5C8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Barack Obama</a:t>
                      </a:r>
                    </a:p>
                  </a:txBody>
                  <a:tcPr anchor="ctr">
                    <a:solidFill>
                      <a:srgbClr val="3C5C8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Non-Originalist</a:t>
                      </a:r>
                    </a:p>
                  </a:txBody>
                  <a:tcPr anchor="ctr">
                    <a:solidFill>
                      <a:srgbClr val="3C5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394276"/>
                  </a:ext>
                </a:extLst>
              </a:tr>
              <a:tr h="505838">
                <a:tc>
                  <a:txBody>
                    <a:bodyPr/>
                    <a:lstStyle/>
                    <a:p>
                      <a:r>
                        <a:rPr lang="en-US" b="1" dirty="0"/>
                        <a:t>          Kegan</a:t>
                      </a:r>
                    </a:p>
                  </a:txBody>
                  <a:tcPr anchor="ctr">
                    <a:solidFill>
                      <a:srgbClr val="4E79A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2010</a:t>
                      </a:r>
                    </a:p>
                  </a:txBody>
                  <a:tcPr anchor="ctr">
                    <a:solidFill>
                      <a:srgbClr val="4E79A7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Barack Obama</a:t>
                      </a:r>
                    </a:p>
                  </a:txBody>
                  <a:tcPr anchor="ctr">
                    <a:solidFill>
                      <a:srgbClr val="4E79A7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Non-Originalist</a:t>
                      </a:r>
                    </a:p>
                  </a:txBody>
                  <a:tcPr anchor="ctr">
                    <a:solidFill>
                      <a:srgbClr val="4E79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977181"/>
                  </a:ext>
                </a:extLst>
              </a:tr>
              <a:tr h="447472">
                <a:tc>
                  <a:txBody>
                    <a:bodyPr/>
                    <a:lstStyle/>
                    <a:p>
                      <a:r>
                        <a:rPr lang="en-US" b="1" dirty="0"/>
                        <a:t>          Gorsuch</a:t>
                      </a:r>
                    </a:p>
                  </a:txBody>
                  <a:tcPr anchor="ctr">
                    <a:solidFill>
                      <a:srgbClr val="3C5C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2017</a:t>
                      </a:r>
                    </a:p>
                  </a:txBody>
                  <a:tcPr anchor="ctr">
                    <a:solidFill>
                      <a:srgbClr val="3C5C8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Donald Trump</a:t>
                      </a:r>
                    </a:p>
                  </a:txBody>
                  <a:tcPr anchor="ctr">
                    <a:solidFill>
                      <a:srgbClr val="3C5C8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Originalist</a:t>
                      </a:r>
                    </a:p>
                  </a:txBody>
                  <a:tcPr anchor="ctr">
                    <a:solidFill>
                      <a:srgbClr val="3C5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219158"/>
                  </a:ext>
                </a:extLst>
              </a:tr>
            </a:tbl>
          </a:graphicData>
        </a:graphic>
      </p:graphicFrame>
      <p:pic>
        <p:nvPicPr>
          <p:cNvPr id="15" name="Picture 14" descr="A person sitting in front of a curtain&#10;&#10;Description automatically generated">
            <a:extLst>
              <a:ext uri="{FF2B5EF4-FFF2-40B4-BE49-F238E27FC236}">
                <a16:creationId xmlns:a16="http://schemas.microsoft.com/office/drawing/2014/main" id="{D4AEB538-433C-4803-93C7-A4FC25F566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219" r="8357" b="29114"/>
          <a:stretch/>
        </p:blipFill>
        <p:spPr>
          <a:xfrm>
            <a:off x="1753855" y="2393943"/>
            <a:ext cx="365760" cy="365760"/>
          </a:xfrm>
          <a:prstGeom prst="rect">
            <a:avLst/>
          </a:prstGeom>
        </p:spPr>
      </p:pic>
      <p:pic>
        <p:nvPicPr>
          <p:cNvPr id="17" name="Picture 16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C8E1D24E-B328-4341-A7E3-594D54270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479" y="2865907"/>
            <a:ext cx="365760" cy="365760"/>
          </a:xfrm>
          <a:prstGeom prst="rect">
            <a:avLst/>
          </a:prstGeom>
        </p:spPr>
      </p:pic>
      <p:pic>
        <p:nvPicPr>
          <p:cNvPr id="19" name="Picture 18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F4728EA1-61C9-4850-92F4-A918A2D4E6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" r="1953"/>
          <a:stretch/>
        </p:blipFill>
        <p:spPr>
          <a:xfrm>
            <a:off x="1753531" y="3361953"/>
            <a:ext cx="365760" cy="380628"/>
          </a:xfrm>
          <a:prstGeom prst="rect">
            <a:avLst/>
          </a:prstGeom>
        </p:spPr>
      </p:pic>
      <p:pic>
        <p:nvPicPr>
          <p:cNvPr id="21" name="Picture 20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7CBD335E-72DA-457F-B956-35DA7EF8C54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6" r="17369"/>
          <a:stretch/>
        </p:blipFill>
        <p:spPr>
          <a:xfrm>
            <a:off x="1753531" y="3809832"/>
            <a:ext cx="365760" cy="365760"/>
          </a:xfrm>
          <a:prstGeom prst="rect">
            <a:avLst/>
          </a:prstGeom>
        </p:spPr>
      </p:pic>
      <p:pic>
        <p:nvPicPr>
          <p:cNvPr id="23" name="Picture 22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3AF23DF6-BC7C-4B46-8C48-F0B9A75473C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7" r="30714"/>
          <a:stretch/>
        </p:blipFill>
        <p:spPr>
          <a:xfrm>
            <a:off x="1753531" y="4272093"/>
            <a:ext cx="365760" cy="364490"/>
          </a:xfrm>
          <a:prstGeom prst="rect">
            <a:avLst/>
          </a:prstGeom>
        </p:spPr>
      </p:pic>
      <p:pic>
        <p:nvPicPr>
          <p:cNvPr id="25" name="Picture 2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FD61FC8F-C8CC-4DBE-8689-EF452E503C5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17" r="1917" b="20000"/>
          <a:stretch/>
        </p:blipFill>
        <p:spPr>
          <a:xfrm>
            <a:off x="1753531" y="4751147"/>
            <a:ext cx="365760" cy="365760"/>
          </a:xfrm>
          <a:prstGeom prst="rect">
            <a:avLst/>
          </a:prstGeom>
        </p:spPr>
      </p:pic>
      <p:pic>
        <p:nvPicPr>
          <p:cNvPr id="27" name="Picture 26" descr="A person in a black shirt&#10;&#10;Description automatically generated">
            <a:extLst>
              <a:ext uri="{FF2B5EF4-FFF2-40B4-BE49-F238E27FC236}">
                <a16:creationId xmlns:a16="http://schemas.microsoft.com/office/drawing/2014/main" id="{90114E79-5460-409A-BE2C-491A911B701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17"/>
          <a:stretch/>
        </p:blipFill>
        <p:spPr>
          <a:xfrm>
            <a:off x="1753855" y="5264315"/>
            <a:ext cx="365760" cy="365760"/>
          </a:xfrm>
          <a:prstGeom prst="rect">
            <a:avLst/>
          </a:prstGeom>
        </p:spPr>
      </p:pic>
      <p:pic>
        <p:nvPicPr>
          <p:cNvPr id="29" name="Picture 28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15C882A9-A456-4623-8714-3294DFB5F89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9" t="-7814" r="12822" b="7813"/>
          <a:stretch/>
        </p:blipFill>
        <p:spPr>
          <a:xfrm>
            <a:off x="1753855" y="5737307"/>
            <a:ext cx="365760" cy="36576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F3AEE29-FF48-4C48-A327-C9A3DACC0755}"/>
              </a:ext>
            </a:extLst>
          </p:cNvPr>
          <p:cNvSpPr txBox="1"/>
          <p:nvPr/>
        </p:nvSpPr>
        <p:spPr>
          <a:xfrm>
            <a:off x="838200" y="1448921"/>
            <a:ext cx="10107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Housegrind Personal Use Only" panose="02000000000000000000" pitchFamily="2" charset="0"/>
              </a:rPr>
              <a:t>Equal justice under law</a:t>
            </a:r>
          </a:p>
        </p:txBody>
      </p:sp>
    </p:spTree>
    <p:extLst>
      <p:ext uri="{BB962C8B-B14F-4D97-AF65-F5344CB8AC3E}">
        <p14:creationId xmlns:p14="http://schemas.microsoft.com/office/powerpoint/2010/main" val="3343036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DC4CA3-0C41-4D12-A7D6-0EA76FA9B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noFill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Polarity Over Time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8FAE04-7109-4C64-AC81-5B60A22EEF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7" y="2240782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 Justices with the most and least time on the bench (Thomas and Gorsuch respectively) have the least amount of deviation in their vote direction.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Only one Judge (Roberts) has become more centrist during their term.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DEC864A4-EE1F-4893-99EA-FFC9E5C103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5"/>
          <a:stretch/>
        </p:blipFill>
        <p:spPr>
          <a:xfrm>
            <a:off x="4675622" y="1074170"/>
            <a:ext cx="7471660" cy="509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484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5C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638B26-CD9B-4814-9DDC-01026BB7AF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6" t="4323" r="2932" b="-3103"/>
          <a:stretch/>
        </p:blipFill>
        <p:spPr>
          <a:xfrm>
            <a:off x="3258970" y="824910"/>
            <a:ext cx="8888947" cy="528405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9428F4-6106-48C1-9C3E-CB24EFC3E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4E79A7"/>
          </a:solidFill>
          <a:ln w="174625" cmpd="thinThick">
            <a:solidFill>
              <a:srgbClr val="3C5C8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Votes that changed precedents</a:t>
            </a:r>
            <a:b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105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1949 - 2017</a:t>
            </a:r>
          </a:p>
        </p:txBody>
      </p:sp>
    </p:spTree>
    <p:extLst>
      <p:ext uri="{BB962C8B-B14F-4D97-AF65-F5344CB8AC3E}">
        <p14:creationId xmlns:p14="http://schemas.microsoft.com/office/powerpoint/2010/main" val="4122088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63FF61B-B12A-46A1-ADEB-D0942BFD4E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7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517A54-24C9-4F19-AC36-9BBD94131A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79"/>
          <a:stretch/>
        </p:blipFill>
        <p:spPr>
          <a:xfrm>
            <a:off x="1" y="0"/>
            <a:ext cx="9234616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082C89-4D6D-4757-B526-D7D72B0D218C}"/>
              </a:ext>
            </a:extLst>
          </p:cNvPr>
          <p:cNvSpPr txBox="1"/>
          <p:nvPr/>
        </p:nvSpPr>
        <p:spPr>
          <a:xfrm>
            <a:off x="9510584" y="626076"/>
            <a:ext cx="2405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No Vote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C8AFB9-E307-496F-AD4D-C0FD0D6BEFD9}"/>
              </a:ext>
            </a:extLst>
          </p:cNvPr>
          <p:cNvSpPr txBox="1"/>
          <p:nvPr/>
        </p:nvSpPr>
        <p:spPr>
          <a:xfrm>
            <a:off x="9415849" y="1779373"/>
            <a:ext cx="25949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Justices may not vote on a case for a number of reasons, but the most common is recusal.  </a:t>
            </a:r>
          </a:p>
          <a:p>
            <a:endParaRPr lang="en-US" dirty="0"/>
          </a:p>
          <a:p>
            <a:r>
              <a:rPr lang="en-US" dirty="0"/>
              <a:t>Justice Kagan’s time as the Solicitor General for President Obama’s Justice Department caused her recuse herself from nearly 40 cases between 2005 - 2015. </a:t>
            </a:r>
          </a:p>
        </p:txBody>
      </p:sp>
    </p:spTree>
    <p:extLst>
      <p:ext uri="{BB962C8B-B14F-4D97-AF65-F5344CB8AC3E}">
        <p14:creationId xmlns:p14="http://schemas.microsoft.com/office/powerpoint/2010/main" val="2943274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313</Words>
  <Application>Microsoft Office PowerPoint</Application>
  <PresentationFormat>Widescreen</PresentationFormat>
  <Paragraphs>77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Elephant</vt:lpstr>
      <vt:lpstr>Housegrind Personal Use Only</vt:lpstr>
      <vt:lpstr>Times New Roman</vt:lpstr>
      <vt:lpstr>Office Theme</vt:lpstr>
      <vt:lpstr>PowerPoint Presentation</vt:lpstr>
      <vt:lpstr>PowerPoint Presentation</vt:lpstr>
      <vt:lpstr>Objectives</vt:lpstr>
      <vt:lpstr>Tools Used</vt:lpstr>
      <vt:lpstr>Mitigating Factors in Ruling Analysis</vt:lpstr>
      <vt:lpstr>2017 Supreme Court of the United States</vt:lpstr>
      <vt:lpstr>Polarity Over Time</vt:lpstr>
      <vt:lpstr>Votes that changed precedents 1949 - 2017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Emily Dekema</dc:creator>
  <cp:lastModifiedBy>Emily Dekema</cp:lastModifiedBy>
  <cp:revision>8</cp:revision>
  <dcterms:created xsi:type="dcterms:W3CDTF">2019-06-28T15:59:34Z</dcterms:created>
  <dcterms:modified xsi:type="dcterms:W3CDTF">2019-06-28T17:11:07Z</dcterms:modified>
</cp:coreProperties>
</file>